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9" r:id="rId2"/>
    <p:sldId id="318" r:id="rId3"/>
    <p:sldId id="345" r:id="rId4"/>
    <p:sldId id="259" r:id="rId5"/>
    <p:sldId id="286" r:id="rId6"/>
    <p:sldId id="288" r:id="rId7"/>
    <p:sldId id="336" r:id="rId8"/>
    <p:sldId id="337" r:id="rId9"/>
    <p:sldId id="333" r:id="rId10"/>
    <p:sldId id="290" r:id="rId11"/>
    <p:sldId id="289" r:id="rId12"/>
    <p:sldId id="334" r:id="rId13"/>
    <p:sldId id="270" r:id="rId14"/>
    <p:sldId id="340" r:id="rId15"/>
    <p:sldId id="347" r:id="rId16"/>
    <p:sldId id="346" r:id="rId17"/>
    <p:sldId id="320" r:id="rId18"/>
    <p:sldId id="263" r:id="rId19"/>
    <p:sldId id="335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298" r:id="rId28"/>
    <p:sldId id="349" r:id="rId29"/>
    <p:sldId id="348" r:id="rId30"/>
    <p:sldId id="283" r:id="rId31"/>
    <p:sldId id="32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78193" autoAdjust="0"/>
  </p:normalViewPr>
  <p:slideViewPr>
    <p:cSldViewPr>
      <p:cViewPr varScale="1">
        <p:scale>
          <a:sx n="58" d="100"/>
          <a:sy n="58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776489B-F09C-42D1-A825-F0F0975953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5BC283-AD8C-4498-9A08-9DA7DEA1B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E665644-6852-41F2-954F-5F92BF5E260E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888AD5B-62A3-4E1A-8DB0-11562DBC2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7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9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9E015-C158-482A-8E28-DD984F3AAD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4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2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1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7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  <a:lvl2pPr marL="738804" indent="-284156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2pPr>
            <a:lvl3pPr marL="1136622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3pPr>
            <a:lvl4pPr marL="1591271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4pPr>
            <a:lvl5pPr marL="2045919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5pPr>
            <a:lvl6pPr marL="2500568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6pPr>
            <a:lvl7pPr marL="2955216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7pPr>
            <a:lvl8pPr marL="3409864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8pPr>
            <a:lvl9pPr marL="3864513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1182C0-AB39-4E22-A62E-7E6CA59AF646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  <a:lvl2pPr marL="738804" indent="-284156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2pPr>
            <a:lvl3pPr marL="1136622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3pPr>
            <a:lvl4pPr marL="1591271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4pPr>
            <a:lvl5pPr marL="2045919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5pPr>
            <a:lvl6pPr marL="2500568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6pPr>
            <a:lvl7pPr marL="2955216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7pPr>
            <a:lvl8pPr marL="3409864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8pPr>
            <a:lvl9pPr marL="3864513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1182C0-AB39-4E22-A62E-7E6CA59AF646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9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5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1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AC4-FFE8-4B4C-8722-19CE5C1BF4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8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AC4-FFE8-4B4C-8722-19CE5C1BF4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8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AC4-FFE8-4B4C-8722-19CE5C1BF4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8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AC4-FFE8-4B4C-8722-19CE5C1BF4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8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26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05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0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8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0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  <a:lvl2pPr marL="738804" indent="-284156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2pPr>
            <a:lvl3pPr marL="1136622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3pPr>
            <a:lvl4pPr marL="1591271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4pPr>
            <a:lvl5pPr marL="2045919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5pPr>
            <a:lvl6pPr marL="2500568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6pPr>
            <a:lvl7pPr marL="2955216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7pPr>
            <a:lvl8pPr marL="3409864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8pPr>
            <a:lvl9pPr marL="3864513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D0B9BC-1706-41ED-848F-2176CC3CD3D8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  <a:lvl2pPr marL="738804" indent="-284156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2pPr>
            <a:lvl3pPr marL="1136622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3pPr>
            <a:lvl4pPr marL="1591271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4pPr>
            <a:lvl5pPr marL="2045919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5pPr>
            <a:lvl6pPr marL="2500568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6pPr>
            <a:lvl7pPr marL="2955216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7pPr>
            <a:lvl8pPr marL="3409864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8pPr>
            <a:lvl9pPr marL="3864513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D0B9BC-1706-41ED-848F-2176CC3CD3D8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  <a:lvl2pPr marL="738804" indent="-284156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2pPr>
            <a:lvl3pPr marL="1136622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3pPr>
            <a:lvl4pPr marL="1591271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4pPr>
            <a:lvl5pPr marL="2045919" indent="-227324" defTabSz="926662" eaLnBrk="0" hangingPunct="0">
              <a:defRPr sz="1200">
                <a:solidFill>
                  <a:srgbClr val="FFFFFF"/>
                </a:solidFill>
                <a:latin typeface="Times New Roman" pitchFamily="18" charset="0"/>
              </a:defRPr>
            </a:lvl5pPr>
            <a:lvl6pPr marL="2500568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6pPr>
            <a:lvl7pPr marL="2955216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7pPr>
            <a:lvl8pPr marL="3409864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8pPr>
            <a:lvl9pPr marL="3864513" indent="-227324" defTabSz="926662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1182C0-AB39-4E22-A62E-7E6CA59AF646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AD5B-62A3-4E1A-8DB0-11562DBC27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8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D39A-BF04-47DA-BC65-65B645DF3A77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D837-092F-46A5-93CD-D4B88A31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northcoast/board_info/board_meetings/06_2017/5/170601_ScottWaiver_Draft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terboards.ca.gov/northcoast/board_info/board_meetings/06_2017/5/170601_ShastaWaiver_Draft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152400"/>
            <a:ext cx="7772400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Order </a:t>
            </a:r>
            <a:r>
              <a:rPr lang="en-US" sz="2800" dirty="0" smtClean="0">
                <a:effectLst/>
              </a:rPr>
              <a:t>R1-2017-0031 </a:t>
            </a:r>
            <a:br>
              <a:rPr lang="en-US" sz="2800" dirty="0" smtClean="0">
                <a:effectLst/>
              </a:rPr>
            </a:br>
            <a:r>
              <a:rPr lang="en-US" sz="2800" i="1" dirty="0" smtClean="0"/>
              <a:t>Scott River TMDL Conditional </a:t>
            </a:r>
            <a:r>
              <a:rPr lang="en-US" sz="2800" i="1" dirty="0" smtClean="0">
                <a:effectLst/>
              </a:rPr>
              <a:t>Waiver of Waste Discharge Requirements</a:t>
            </a:r>
            <a:br>
              <a:rPr lang="en-US" sz="2800" i="1" dirty="0" smtClean="0">
                <a:effectLst/>
              </a:rPr>
            </a:br>
            <a:r>
              <a:rPr lang="en-US" sz="2800" dirty="0" smtClean="0">
                <a:effectLst/>
              </a:rPr>
              <a:t>and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Order R1-2017-0032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i="1" dirty="0" smtClean="0"/>
              <a:t>Shasta River TMDL Conditional Waiver of Waste Discharge Requirements </a:t>
            </a:r>
            <a:br>
              <a:rPr lang="en-US" sz="2800" i="1" dirty="0" smtClean="0"/>
            </a:br>
            <a:r>
              <a:rPr lang="en-US" sz="2800" i="1" dirty="0" smtClean="0"/>
              <a:t>Item No. 5</a:t>
            </a:r>
            <a:endParaRPr lang="en-US" sz="28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4419600"/>
            <a:ext cx="6400800" cy="16513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North Coast Regional Water Quality Control Board</a:t>
            </a:r>
          </a:p>
          <a:p>
            <a:r>
              <a:rPr lang="en-US" sz="2000" dirty="0"/>
              <a:t>Eli </a:t>
            </a:r>
            <a:r>
              <a:rPr lang="en-US" sz="2000" dirty="0" smtClean="0"/>
              <a:t>Scott</a:t>
            </a:r>
          </a:p>
          <a:p>
            <a:r>
              <a:rPr lang="en-US" sz="2000" dirty="0" smtClean="0"/>
              <a:t>June 29, 2017; Santa Rosa, CA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8D101-2D06-4772-9043-AB9BBCDAD2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6DB2-AF10-48B9-ABB3-198428A6F4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" name="Picture Placeholder 16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48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" y="0"/>
            <a:ext cx="9134856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Tailwater Neighborhood Ranking (</a:t>
            </a:r>
            <a:r>
              <a:rPr lang="en-US" dirty="0" err="1" smtClean="0"/>
              <a:t>Aquaterra</a:t>
            </a:r>
            <a:r>
              <a:rPr lang="en-US" dirty="0" smtClean="0"/>
              <a:t> and SVRCD,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 to Emerging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0486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Continue efforts on identified cold water </a:t>
            </a:r>
            <a:r>
              <a:rPr lang="en-US" sz="2400" dirty="0" err="1" smtClean="0"/>
              <a:t>refugia</a:t>
            </a:r>
            <a:r>
              <a:rPr lang="en-US" sz="2400" dirty="0" smtClean="0"/>
              <a:t> and </a:t>
            </a:r>
            <a:r>
              <a:rPr lang="en-US" sz="2400" dirty="0" err="1" smtClean="0"/>
              <a:t>coho</a:t>
            </a:r>
            <a:r>
              <a:rPr lang="en-US" sz="2400" dirty="0" smtClean="0"/>
              <a:t> habitat areas downstream of </a:t>
            </a:r>
            <a:r>
              <a:rPr lang="en-US" sz="2400" dirty="0" err="1" smtClean="0"/>
              <a:t>Dwinnell</a:t>
            </a:r>
            <a:r>
              <a:rPr lang="en-US" sz="2400" dirty="0" smtClean="0"/>
              <a:t> Dam, Big Springs Creek and Parks Creek.</a:t>
            </a:r>
          </a:p>
          <a:p>
            <a:r>
              <a:rPr lang="en-US" sz="2400" dirty="0" smtClean="0"/>
              <a:t>Continue approach of not requiring enrollment, focusing staff time on high priority areas.</a:t>
            </a:r>
          </a:p>
          <a:p>
            <a:r>
              <a:rPr lang="en-US" sz="2400" dirty="0" smtClean="0"/>
              <a:t>Utilize data analyzed and presented in the Shasta Watershed Stewardship report to refine best practice recommendations.</a:t>
            </a:r>
          </a:p>
          <a:p>
            <a:r>
              <a:rPr lang="en-US" sz="2400" dirty="0" smtClean="0"/>
              <a:t>Track water quality improvements over time to refocus on areas that are not showing improving WQ trends.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19999" cy="566738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Scott River Approach</a:t>
            </a:r>
            <a:endParaRPr lang="en-US" sz="4400" b="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4999" y="1066800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5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Prioritizing Based on Risk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2424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Relies on property-by-property assessments of water quality protection.</a:t>
            </a:r>
          </a:p>
          <a:p>
            <a:r>
              <a:rPr lang="en-US" sz="2800" dirty="0" smtClean="0"/>
              <a:t>Prioritize </a:t>
            </a:r>
            <a:r>
              <a:rPr lang="en-US" sz="2800" dirty="0"/>
              <a:t>properties for waiver compliance assessments based on the length of streams on a property adjacent to farming and ranching </a:t>
            </a:r>
            <a:r>
              <a:rPr lang="en-US" sz="2800" dirty="0" smtClean="0"/>
              <a:t>activities.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6078"/>
            <a:ext cx="9144000" cy="1149078"/>
          </a:xfrm>
        </p:spPr>
        <p:txBody>
          <a:bodyPr>
            <a:noAutofit/>
          </a:bodyPr>
          <a:lstStyle/>
          <a:p>
            <a:r>
              <a:rPr lang="en-US" sz="3600" dirty="0"/>
              <a:t>Prioritizing Based on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52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An analysis of properties with farming and/or ranching activities adjacent to streams indicates: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alf the stream length in this category is owned by 15 landowners. </a:t>
            </a:r>
          </a:p>
          <a:p>
            <a:r>
              <a:rPr lang="en-US" sz="2400" dirty="0" smtClean="0"/>
              <a:t>90% of the stream length is owned by 96 landowners.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93573" y="3581400"/>
            <a:ext cx="2528656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Information sources:</a:t>
            </a:r>
          </a:p>
          <a:p>
            <a:r>
              <a:rPr lang="en-US" sz="1600" dirty="0" smtClean="0"/>
              <a:t>County assessor’s parcel data.</a:t>
            </a:r>
          </a:p>
          <a:p>
            <a:r>
              <a:rPr lang="en-US" sz="1600" dirty="0" smtClean="0"/>
              <a:t>DWR land and water use </a:t>
            </a:r>
            <a:r>
              <a:rPr lang="en-US" sz="1600" dirty="0"/>
              <a:t>a</a:t>
            </a:r>
            <a:r>
              <a:rPr lang="en-US" sz="1600" dirty="0" smtClean="0"/>
              <a:t>ssessment data.</a:t>
            </a:r>
          </a:p>
          <a:p>
            <a:r>
              <a:rPr lang="en-US" sz="1600" dirty="0" smtClean="0"/>
              <a:t>Hydrography.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6346"/>
            <a:ext cx="5562600" cy="383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4-Point Star 2"/>
          <p:cNvSpPr/>
          <p:nvPr/>
        </p:nvSpPr>
        <p:spPr>
          <a:xfrm>
            <a:off x="1676400" y="4495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3130661" y="3334789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45339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(15, 50%)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85616" y="330661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(96, 90%)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24000" y="5029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TextBox 11"/>
          <p:cNvSpPr txBox="1"/>
          <p:nvPr/>
        </p:nvSpPr>
        <p:spPr>
          <a:xfrm>
            <a:off x="2133600" y="4844534"/>
            <a:ext cx="16002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~33% Assessed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Confluence of French Creek and Scott River</a:t>
            </a:r>
            <a:br>
              <a:rPr lang="en-US" dirty="0" smtClean="0"/>
            </a:br>
            <a:r>
              <a:rPr lang="en-US" dirty="0" smtClean="0"/>
              <a:t>June 3, 2003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6179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Confluence of French Creek and Scott River</a:t>
            </a:r>
            <a:br>
              <a:rPr lang="en-US" dirty="0"/>
            </a:br>
            <a:r>
              <a:rPr lang="en-US" dirty="0" smtClean="0"/>
              <a:t>August 23, 2016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883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en-US" sz="3600" dirty="0" smtClean="0">
                <a:effectLst/>
              </a:rPr>
              <a:t>Summary of Draft </a:t>
            </a:r>
            <a:r>
              <a:rPr lang="en-US" sz="3600" dirty="0" smtClean="0"/>
              <a:t>Conditional </a:t>
            </a:r>
            <a:r>
              <a:rPr lang="en-US" sz="3600" dirty="0" smtClean="0">
                <a:effectLst/>
              </a:rPr>
              <a:t>Waiver </a:t>
            </a:r>
            <a:r>
              <a:rPr lang="en-US" sz="3600" dirty="0" smtClean="0"/>
              <a:t>Programs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800" dirty="0" smtClean="0">
                <a:effectLst/>
              </a:rPr>
              <a:t>(Order R1-2017-0031 and Order R1-2017-0032)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Extends existing waiver provisions for five years</a:t>
            </a:r>
            <a:r>
              <a:rPr lang="en-US" sz="2000" dirty="0"/>
              <a:t>:</a:t>
            </a:r>
            <a:endParaRPr lang="en-US" sz="2000" dirty="0" smtClean="0"/>
          </a:p>
          <a:p>
            <a:pPr lvl="1">
              <a:defRPr/>
            </a:pPr>
            <a:r>
              <a:rPr lang="en-US" sz="2000" dirty="0"/>
              <a:t>Allows Regional Water Board staff property access for water quality assessment purposes</a:t>
            </a:r>
            <a:r>
              <a:rPr lang="en-US" sz="2000" dirty="0" smtClean="0"/>
              <a:t>.</a:t>
            </a:r>
          </a:p>
          <a:p>
            <a:pPr lvl="1">
              <a:defRPr/>
            </a:pPr>
            <a:r>
              <a:rPr lang="en-US" sz="2000" dirty="0" smtClean="0"/>
              <a:t>EO can require preparation of plans and effectiveness monitoring.</a:t>
            </a:r>
          </a:p>
          <a:p>
            <a:pPr lvl="1">
              <a:defRPr/>
            </a:pPr>
            <a:r>
              <a:rPr lang="en-US" sz="2000" dirty="0" smtClean="0"/>
              <a:t>Continues staff’s focused efforts in high opportunity restoration areas in the Shasta and high priority ranches in the Scott, utilizing ongoing monitoring data to refine management approach. </a:t>
            </a:r>
          </a:p>
          <a:p>
            <a:pPr>
              <a:defRPr/>
            </a:pPr>
            <a:r>
              <a:rPr lang="en-US" sz="2000" dirty="0" smtClean="0"/>
              <a:t>Focuses on incentivizing cooperation while supporting appropriate accountability.</a:t>
            </a:r>
          </a:p>
          <a:p>
            <a:pPr>
              <a:defRPr/>
            </a:pPr>
            <a:r>
              <a:rPr lang="en-US" sz="2000" dirty="0"/>
              <a:t>Recognizes progress made since adoption of the TMDL </a:t>
            </a:r>
            <a:r>
              <a:rPr lang="en-US" sz="2000" dirty="0" smtClean="0"/>
              <a:t>action plans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F3CBB-2520-4454-89CD-C308081730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46" y="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3600" dirty="0"/>
              <a:t>New Contents of the </a:t>
            </a:r>
            <a:r>
              <a:rPr lang="en-US" sz="3600" dirty="0" smtClean="0"/>
              <a:t>Draft </a:t>
            </a:r>
            <a:r>
              <a:rPr lang="en-US" sz="3600" dirty="0"/>
              <a:t>Conditional Waivers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4211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Specific requirements for </a:t>
            </a:r>
            <a:r>
              <a:rPr lang="en-US" sz="2800" dirty="0"/>
              <a:t>Management Measures </a:t>
            </a:r>
            <a:r>
              <a:rPr lang="en-US" sz="2800" dirty="0" smtClean="0"/>
              <a:t>to minimize</a:t>
            </a:r>
            <a:r>
              <a:rPr lang="en-US" sz="2800" dirty="0"/>
              <a:t>, control, or prevent the discharge </a:t>
            </a:r>
            <a:r>
              <a:rPr lang="en-US" sz="2800" dirty="0" smtClean="0"/>
              <a:t>of substances that increase risk to water quality.</a:t>
            </a:r>
          </a:p>
          <a:p>
            <a:pPr lvl="1">
              <a:defRPr/>
            </a:pPr>
            <a:r>
              <a:rPr lang="en-US" sz="2400" dirty="0"/>
              <a:t>A</a:t>
            </a:r>
            <a:r>
              <a:rPr lang="en-US" sz="2400" dirty="0" smtClean="0"/>
              <a:t>lternative measures are acceptable if they provide equal or better water quality protection.  </a:t>
            </a:r>
          </a:p>
          <a:p>
            <a:pPr lvl="1">
              <a:defRPr/>
            </a:pPr>
            <a:r>
              <a:rPr lang="en-US" sz="2400" dirty="0" smtClean="0"/>
              <a:t>Alternative measures may be developed with prior consultation with Regional Water Board staff.</a:t>
            </a:r>
          </a:p>
          <a:p>
            <a:pPr>
              <a:defRPr/>
            </a:pPr>
            <a:r>
              <a:rPr lang="en-US" sz="2800" dirty="0" smtClean="0"/>
              <a:t>Practices addressing chemical fertilizers, pesticides, fuels, oils and other potentially hazardous substances.</a:t>
            </a:r>
          </a:p>
          <a:p>
            <a:r>
              <a:rPr lang="en-US" sz="2800" dirty="0" smtClean="0"/>
              <a:t>Clarify </a:t>
            </a:r>
            <a:r>
              <a:rPr lang="en-US" sz="2800" dirty="0"/>
              <a:t>requirements related to:</a:t>
            </a:r>
          </a:p>
          <a:p>
            <a:pPr lvl="1"/>
            <a:r>
              <a:rPr lang="en-US" sz="2400" dirty="0" smtClean="0"/>
              <a:t>Management </a:t>
            </a:r>
            <a:r>
              <a:rPr lang="en-US" sz="2400" dirty="0"/>
              <a:t>plans.</a:t>
            </a:r>
          </a:p>
          <a:p>
            <a:pPr lvl="1"/>
            <a:r>
              <a:rPr lang="en-US" sz="2400" dirty="0"/>
              <a:t>Monitoring plans.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F3CBB-2520-4454-89CD-C308081730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New Contents of the </a:t>
            </a:r>
            <a:r>
              <a:rPr lang="en-US" sz="3600" dirty="0" smtClean="0"/>
              <a:t>Draft </a:t>
            </a:r>
            <a:r>
              <a:rPr lang="en-US" sz="3600" dirty="0"/>
              <a:t>Conditional Waivers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Forecasts possible changes to next waiver renewal:</a:t>
            </a:r>
          </a:p>
          <a:p>
            <a:pPr lvl="1"/>
            <a:r>
              <a:rPr lang="en-US" dirty="0" smtClean="0"/>
              <a:t>Enrollment.</a:t>
            </a:r>
          </a:p>
          <a:p>
            <a:pPr lvl="1"/>
            <a:r>
              <a:rPr lang="en-US" dirty="0" smtClean="0"/>
              <a:t>Tiered permit requirements based on threat to water quality.</a:t>
            </a:r>
          </a:p>
          <a:p>
            <a:pPr lvl="1"/>
            <a:r>
              <a:rPr lang="en-US" dirty="0" smtClean="0"/>
              <a:t>Fees.</a:t>
            </a:r>
          </a:p>
          <a:p>
            <a:pPr lvl="1"/>
            <a:r>
              <a:rPr lang="en-US" dirty="0" smtClean="0"/>
              <a:t>Operations already in compliance with this waiver may face a de </a:t>
            </a:r>
            <a:r>
              <a:rPr lang="en-US" dirty="0" err="1" smtClean="0"/>
              <a:t>minimis</a:t>
            </a:r>
            <a:r>
              <a:rPr lang="en-US" dirty="0" smtClean="0"/>
              <a:t> “stewardship” level tier.</a:t>
            </a:r>
          </a:p>
          <a:p>
            <a:r>
              <a:rPr lang="en-US" dirty="0" smtClean="0"/>
              <a:t>These changes would be considered for the next renewal in 2022, and would be subject to a separate public comment process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066800"/>
            <a:ext cx="67818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Overall water quality approach.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Scott and Shasta River </a:t>
            </a:r>
            <a:r>
              <a:rPr lang="en-US" dirty="0"/>
              <a:t>w</a:t>
            </a:r>
            <a:r>
              <a:rPr lang="en-US" dirty="0" smtClean="0"/>
              <a:t>aiver conditions and progress to date.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Proposed changes in the draft waivers.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Implementation approach.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Adoption timeline.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Waiver Implementation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Efforts to implement the waiver conditions will be focused in the following categories:</a:t>
            </a:r>
          </a:p>
          <a:p>
            <a:r>
              <a:rPr lang="en-US" sz="2800" dirty="0" smtClean="0"/>
              <a:t>Properties meeting risk criteria.</a:t>
            </a:r>
          </a:p>
          <a:p>
            <a:r>
              <a:rPr lang="en-US" sz="2800" dirty="0" smtClean="0"/>
              <a:t>Water quality issues identified through complaints.</a:t>
            </a:r>
          </a:p>
          <a:p>
            <a:r>
              <a:rPr lang="en-US" sz="2800" dirty="0" smtClean="0"/>
              <a:t>Areas with unique opportunities to improve water quality.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Waiver Implementation Approach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31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12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Initial Steps:</a:t>
            </a:r>
            <a:endParaRPr lang="en-US" sz="2400" dirty="0"/>
          </a:p>
          <a:p>
            <a:pPr lvl="0"/>
            <a:r>
              <a:rPr lang="en-US" sz="2400" dirty="0"/>
              <a:t>Contact landowner (usually by phone) and arrange a mutually agreeable assessment </a:t>
            </a:r>
            <a:r>
              <a:rPr lang="en-US" sz="2400" dirty="0" smtClean="0"/>
              <a:t>date.</a:t>
            </a:r>
            <a:endParaRPr lang="en-US" sz="2400" dirty="0"/>
          </a:p>
          <a:p>
            <a:pPr lvl="0"/>
            <a:r>
              <a:rPr lang="en-US" sz="2400" dirty="0"/>
              <a:t>Review and discuss </a:t>
            </a:r>
            <a:r>
              <a:rPr lang="en-US" sz="2400" dirty="0" smtClean="0"/>
              <a:t>the waiver.</a:t>
            </a:r>
            <a:endParaRPr lang="en-US" sz="2400" dirty="0"/>
          </a:p>
          <a:p>
            <a:pPr lvl="0"/>
            <a:r>
              <a:rPr lang="en-US" sz="2400" dirty="0"/>
              <a:t>Assess and evaluate management practices and water quality protection </a:t>
            </a:r>
            <a:r>
              <a:rPr lang="en-US" sz="2400" dirty="0" smtClean="0"/>
              <a:t>measures.</a:t>
            </a:r>
          </a:p>
          <a:p>
            <a:pPr lvl="0"/>
            <a:r>
              <a:rPr lang="en-US" sz="2400" dirty="0" smtClean="0"/>
              <a:t>Inform </a:t>
            </a:r>
            <a:r>
              <a:rPr lang="en-US" sz="2400" dirty="0"/>
              <a:t>the landowner of program </a:t>
            </a:r>
            <a:r>
              <a:rPr lang="en-US" sz="2400" dirty="0" smtClean="0"/>
              <a:t>requirements </a:t>
            </a:r>
            <a:r>
              <a:rPr lang="en-US" sz="2400" dirty="0"/>
              <a:t>and assistance </a:t>
            </a:r>
            <a:r>
              <a:rPr lang="en-US" sz="2400" dirty="0" smtClean="0"/>
              <a:t>programs.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Waiver Implementation Approach:</a:t>
            </a:r>
            <a:br>
              <a:rPr lang="en-US" sz="3200" dirty="0" smtClean="0"/>
            </a:br>
            <a:r>
              <a:rPr lang="en-US" sz="3200" dirty="0" smtClean="0"/>
              <a:t>Approaching landowners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Identify </a:t>
            </a:r>
            <a:r>
              <a:rPr lang="en-US" sz="2400" dirty="0"/>
              <a:t>areas </a:t>
            </a:r>
            <a:r>
              <a:rPr lang="en-US" sz="2400" dirty="0" smtClean="0"/>
              <a:t>with practices protective of water quality or </a:t>
            </a:r>
            <a:r>
              <a:rPr lang="en-US" sz="2400" dirty="0"/>
              <a:t>need improvement and discuss with </a:t>
            </a:r>
            <a:r>
              <a:rPr lang="en-US" sz="2400" dirty="0" smtClean="0"/>
              <a:t>landowners.</a:t>
            </a:r>
            <a:endParaRPr lang="en-US" sz="2400" dirty="0"/>
          </a:p>
          <a:p>
            <a:pPr lvl="0"/>
            <a:r>
              <a:rPr lang="en-US" sz="2400" dirty="0"/>
              <a:t>Verify waiver coverage, or </a:t>
            </a:r>
            <a:r>
              <a:rPr lang="en-US" sz="2400" dirty="0" smtClean="0"/>
              <a:t>identify necessary plans to attain compliance, </a:t>
            </a:r>
            <a:r>
              <a:rPr lang="en-US" sz="2400" dirty="0"/>
              <a:t>as </a:t>
            </a:r>
            <a:r>
              <a:rPr lang="en-US" sz="2400" dirty="0" smtClean="0"/>
              <a:t>appropriate.</a:t>
            </a:r>
          </a:p>
          <a:p>
            <a:pPr lvl="0"/>
            <a:r>
              <a:rPr lang="en-US" sz="2400" dirty="0" smtClean="0"/>
              <a:t>Document outcome in a letter.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Waiver Implementation Approach:</a:t>
            </a:r>
            <a:br>
              <a:rPr lang="en-US" sz="3200" dirty="0"/>
            </a:br>
            <a:r>
              <a:rPr lang="en-US" sz="3200" dirty="0" smtClean="0"/>
              <a:t>Assessing Compliance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4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Evaluate </a:t>
            </a:r>
            <a:r>
              <a:rPr lang="en-US" sz="2400" dirty="0"/>
              <a:t>the need for plans and monitoring on a case-by-case </a:t>
            </a:r>
            <a:r>
              <a:rPr lang="en-US" sz="2400" dirty="0" smtClean="0"/>
              <a:t>basis, using a consistent assessment approach.</a:t>
            </a:r>
            <a:endParaRPr lang="en-US" sz="2400" dirty="0"/>
          </a:p>
          <a:p>
            <a:r>
              <a:rPr lang="en-US" sz="2400" dirty="0" smtClean="0"/>
              <a:t>Focus assessments on factors </a:t>
            </a:r>
            <a:r>
              <a:rPr lang="en-US" sz="2400" dirty="0"/>
              <a:t>related to discharge of </a:t>
            </a:r>
            <a:r>
              <a:rPr lang="en-US" sz="2400" dirty="0" smtClean="0"/>
              <a:t>nutrients, sediment, </a:t>
            </a:r>
            <a:r>
              <a:rPr lang="en-US" sz="2400" dirty="0"/>
              <a:t>and/or elevated solar radiation loads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lvl="1"/>
            <a:r>
              <a:rPr lang="en-US" sz="2000" dirty="0" smtClean="0"/>
              <a:t>riparian conditions. </a:t>
            </a:r>
          </a:p>
          <a:p>
            <a:pPr lvl="1"/>
            <a:r>
              <a:rPr lang="en-US" sz="2000" dirty="0" smtClean="0"/>
              <a:t>livestock </a:t>
            </a:r>
            <a:r>
              <a:rPr lang="en-US" sz="2000" dirty="0"/>
              <a:t>access to riparian </a:t>
            </a:r>
            <a:r>
              <a:rPr lang="en-US" sz="2000" dirty="0" smtClean="0"/>
              <a:t>areas.</a:t>
            </a:r>
          </a:p>
          <a:p>
            <a:pPr lvl="1"/>
            <a:r>
              <a:rPr lang="en-US" sz="2000" dirty="0" smtClean="0"/>
              <a:t>potential </a:t>
            </a:r>
            <a:r>
              <a:rPr lang="en-US" sz="2000" dirty="0"/>
              <a:t>discharge of eroded </a:t>
            </a:r>
            <a:r>
              <a:rPr lang="en-US" sz="2000" dirty="0" smtClean="0"/>
              <a:t>sediments.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potential for tailwater </a:t>
            </a:r>
            <a:r>
              <a:rPr lang="en-US" sz="2000" dirty="0" smtClean="0"/>
              <a:t>discharge.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Waiver Implementation Approach:</a:t>
            </a:r>
            <a:br>
              <a:rPr lang="en-US" sz="3200" dirty="0" smtClean="0"/>
            </a:br>
            <a:r>
              <a:rPr lang="en-US" sz="3200" dirty="0" smtClean="0"/>
              <a:t>Assessing Compliance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73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Executive Officer will require a plan and/or other documentation to address corrective actions in the following situations:</a:t>
            </a:r>
          </a:p>
          <a:p>
            <a:r>
              <a:rPr lang="en-US" sz="2400" dirty="0"/>
              <a:t>Landowner needs additional time to identify a remedy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If the corrective actions require specific expertise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Staff </a:t>
            </a:r>
            <a:r>
              <a:rPr lang="en-US" sz="2400" dirty="0"/>
              <a:t>are unable to come to agreement with the landowner at the time of assessment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Waiver Implementation Approach:</a:t>
            </a:r>
            <a:br>
              <a:rPr lang="en-US" sz="3200" dirty="0" smtClean="0"/>
            </a:br>
            <a:r>
              <a:rPr lang="en-US" sz="3200" dirty="0" smtClean="0"/>
              <a:t>Plan Requirements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6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Scope of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4038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Plans will be specified in writing and will span a range of situations:</a:t>
            </a:r>
          </a:p>
          <a:p>
            <a:pPr lvl="0"/>
            <a:r>
              <a:rPr lang="en-US" sz="2400" u="sng" dirty="0"/>
              <a:t>S</a:t>
            </a:r>
            <a:r>
              <a:rPr lang="en-US" sz="2400" u="sng" dirty="0" smtClean="0"/>
              <a:t>imple plan:</a:t>
            </a:r>
            <a:r>
              <a:rPr lang="en-US" sz="2400" dirty="0" smtClean="0"/>
              <a:t>  description of </a:t>
            </a:r>
            <a:r>
              <a:rPr lang="en-US" sz="2400" dirty="0"/>
              <a:t>practices implemented to prevent </a:t>
            </a:r>
            <a:r>
              <a:rPr lang="en-US" sz="2400" dirty="0" smtClean="0"/>
              <a:t>discharges; or</a:t>
            </a:r>
          </a:p>
          <a:p>
            <a:pPr lvl="0"/>
            <a:r>
              <a:rPr lang="en-US" sz="2400" u="sng" dirty="0" smtClean="0"/>
              <a:t>Comprehensive Plan:</a:t>
            </a:r>
            <a:r>
              <a:rPr lang="en-US" sz="2400" dirty="0" smtClean="0"/>
              <a:t> an inventory of existing </a:t>
            </a:r>
            <a:r>
              <a:rPr lang="en-US" sz="2400" dirty="0"/>
              <a:t>sources of sediment discharge and elevated water temperatures, </a:t>
            </a:r>
            <a:r>
              <a:rPr lang="en-US" sz="2400" dirty="0" smtClean="0"/>
              <a:t>map of sites, schedule, identification of management </a:t>
            </a:r>
            <a:r>
              <a:rPr lang="en-US" sz="2400" dirty="0"/>
              <a:t>practices employed to control the sources, and a monitoring and reporting </a:t>
            </a:r>
            <a:r>
              <a:rPr lang="en-US" sz="2400" dirty="0" smtClean="0"/>
              <a:t>program.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6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Continued Balanced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No enrollment required.</a:t>
            </a:r>
          </a:p>
          <a:p>
            <a:r>
              <a:rPr lang="en-US" sz="2800" dirty="0" smtClean="0"/>
              <a:t>Case-by-case, site-specific approach.</a:t>
            </a:r>
          </a:p>
          <a:p>
            <a:r>
              <a:rPr lang="en-US" sz="2800" dirty="0" smtClean="0"/>
              <a:t>Achieves comprehensive water quality assessment and protection.</a:t>
            </a:r>
          </a:p>
          <a:p>
            <a:r>
              <a:rPr lang="en-US" sz="2800" dirty="0" smtClean="0"/>
              <a:t>Stewardship approach.</a:t>
            </a:r>
          </a:p>
          <a:p>
            <a:r>
              <a:rPr lang="en-US" sz="2800" dirty="0" smtClean="0"/>
              <a:t>Provides a strong foundation for appropriate accountability and progressive enforcement.</a:t>
            </a:r>
          </a:p>
          <a:p>
            <a:r>
              <a:rPr lang="en-US" sz="2800" dirty="0" smtClean="0"/>
              <a:t>Establishes relationships with landowners.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9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Outreach Completed To Date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Siskiyou County Resource Conservation District.</a:t>
            </a:r>
          </a:p>
          <a:p>
            <a:r>
              <a:rPr lang="en-US" sz="2800" dirty="0" smtClean="0"/>
              <a:t>Shasta Valley Resource Conservation District.</a:t>
            </a:r>
          </a:p>
          <a:p>
            <a:r>
              <a:rPr lang="en-US" sz="2800" dirty="0" smtClean="0"/>
              <a:t>Scott River Watershed Council.</a:t>
            </a:r>
          </a:p>
          <a:p>
            <a:r>
              <a:rPr lang="en-US" sz="2800" dirty="0" smtClean="0"/>
              <a:t>Shasta Watershed Conservation Group.</a:t>
            </a:r>
          </a:p>
          <a:p>
            <a:r>
              <a:rPr lang="en-US" sz="2800" dirty="0" smtClean="0"/>
              <a:t>Karuk Tribe.</a:t>
            </a:r>
          </a:p>
          <a:p>
            <a:r>
              <a:rPr lang="en-US" sz="2800" dirty="0" smtClean="0"/>
              <a:t>Quartz Valley Tribe.</a:t>
            </a:r>
          </a:p>
          <a:p>
            <a:r>
              <a:rPr lang="en-US" sz="2800" dirty="0" smtClean="0"/>
              <a:t>Shasta Nation Tribe.</a:t>
            </a:r>
          </a:p>
          <a:p>
            <a:r>
              <a:rPr lang="en-US" sz="2800" dirty="0" smtClean="0"/>
              <a:t>Yurok Tribe.</a:t>
            </a:r>
          </a:p>
          <a:p>
            <a:r>
              <a:rPr lang="en-US" sz="2800" dirty="0" smtClean="0"/>
              <a:t>Siskiyou County Supervisors.</a:t>
            </a:r>
          </a:p>
        </p:txBody>
      </p:sp>
    </p:spTree>
    <p:extLst>
      <p:ext uri="{BB962C8B-B14F-4D97-AF65-F5344CB8AC3E}">
        <p14:creationId xmlns:p14="http://schemas.microsoft.com/office/powerpoint/2010/main" val="4657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June 14 2017: Staff workshop in Yreka.</a:t>
            </a:r>
          </a:p>
          <a:p>
            <a:r>
              <a:rPr lang="en-US" dirty="0" smtClean="0"/>
              <a:t>June 29</a:t>
            </a:r>
            <a:r>
              <a:rPr lang="en-US" baseline="30000" dirty="0" smtClean="0"/>
              <a:t>th</a:t>
            </a:r>
            <a:r>
              <a:rPr lang="en-US" dirty="0" smtClean="0"/>
              <a:t>, 2017: Staff workshop for the Regional Board (Santa Rosa, CA).</a:t>
            </a:r>
          </a:p>
          <a:p>
            <a:r>
              <a:rPr lang="en-US" dirty="0" smtClean="0"/>
              <a:t>July 7</a:t>
            </a:r>
            <a:r>
              <a:rPr lang="en-US" baseline="30000" dirty="0" smtClean="0"/>
              <a:t>th</a:t>
            </a:r>
            <a:r>
              <a:rPr lang="en-US" dirty="0" smtClean="0"/>
              <a:t>, 2017: Written comment closes.</a:t>
            </a:r>
          </a:p>
          <a:p>
            <a:r>
              <a:rPr lang="en-US" dirty="0" smtClean="0"/>
              <a:t>October </a:t>
            </a:r>
            <a:r>
              <a:rPr lang="en-US" dirty="0"/>
              <a:t>19, 2017: Adoption hearing before the Regional Board (Weed City Council Chambers).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9624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Based on 303(d) listing and TMDL Action Plans.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Considers multiple dischargers and multiple permitting programs.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Waiver provides a regulatory </a:t>
            </a:r>
            <a:r>
              <a:rPr lang="en-US" dirty="0" smtClean="0"/>
              <a:t>tool.  Prior to waiver there was no permitting tool for these discharges.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Builds a coordinated approach towards comprehensive watershed restoration.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Cultivates partnerships between agencies, community groups, stakeholders, funders, land owners.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Information and Written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42426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Contact Eli Scott:</a:t>
            </a:r>
          </a:p>
          <a:p>
            <a:r>
              <a:rPr lang="en-US" sz="2000" dirty="0" smtClean="0"/>
              <a:t>707-576-2610</a:t>
            </a:r>
          </a:p>
          <a:p>
            <a:r>
              <a:rPr lang="en-US" sz="2000" dirty="0" smtClean="0">
                <a:hlinkClick r:id=""/>
              </a:rPr>
              <a:t>Elias.Scott@waterboards.ca.gov</a:t>
            </a:r>
            <a:endParaRPr lang="en-US" sz="2000" dirty="0" smtClean="0"/>
          </a:p>
          <a:p>
            <a:r>
              <a:rPr lang="en-US" sz="2000" dirty="0" smtClean="0"/>
              <a:t>5550 </a:t>
            </a:r>
            <a:r>
              <a:rPr lang="en-US" sz="2000" dirty="0" err="1" smtClean="0"/>
              <a:t>Skylane</a:t>
            </a:r>
            <a:r>
              <a:rPr lang="en-US" sz="2000" dirty="0" smtClean="0"/>
              <a:t> Blvd. Ste. A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Santa Rosa, CA 95403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2909-94CB-48D7-AEF0-549146D8E16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0296" y="34290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Waivers Available Online For Public Review:</a:t>
            </a:r>
          </a:p>
          <a:p>
            <a:pPr lvl="1"/>
            <a:r>
              <a:rPr lang="en-US" dirty="0" smtClean="0"/>
              <a:t>Scott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http://www.waterboards.ca.gov/northcoast/board_info/board_meetings/06_2017/5/170601_ScottWaiver_Draft.pdf</a:t>
            </a:r>
            <a:endParaRPr lang="en-US" dirty="0"/>
          </a:p>
          <a:p>
            <a:pPr lvl="1"/>
            <a:r>
              <a:rPr lang="en-US" dirty="0"/>
              <a:t>Shasta: </a:t>
            </a:r>
            <a:r>
              <a:rPr lang="en-US" dirty="0">
                <a:hlinkClick r:id="rId4"/>
              </a:rPr>
              <a:t>http://www.waterboards.ca.gov/northcoast/board_info/board_meetings/06_2017/5/170601_ShastaWaiver_Draft.pdf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62664" y="533400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495800" cy="299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45" y="0"/>
            <a:ext cx="8229600" cy="11430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600" dirty="0" smtClean="0"/>
              <a:t>Summary of </a:t>
            </a:r>
            <a:r>
              <a:rPr lang="en-US" sz="3600" dirty="0" smtClean="0">
                <a:effectLst/>
              </a:rPr>
              <a:t>Scott </a:t>
            </a:r>
            <a:r>
              <a:rPr lang="en-US" sz="3600" dirty="0">
                <a:effectLst/>
              </a:rPr>
              <a:t>River </a:t>
            </a:r>
            <a:r>
              <a:rPr lang="en-US" sz="3600" dirty="0" smtClean="0">
                <a:effectLst/>
              </a:rPr>
              <a:t>TMDL Action Plan</a:t>
            </a:r>
            <a:endParaRPr lang="en-US" sz="3600" dirty="0">
              <a:effectLst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54345" y="1295400"/>
            <a:ext cx="8229600" cy="414550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effectLst/>
              </a:rPr>
              <a:t>Scott River TMDL Action Plan:</a:t>
            </a:r>
            <a:endParaRPr lang="en-US" sz="2800" dirty="0">
              <a:effectLst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Adopted by the Regional Board on December 7, 2005</a:t>
            </a:r>
            <a:r>
              <a:rPr lang="en-US" sz="2800" dirty="0" smtClean="0">
                <a:effectLst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Temperature and sediment TMDL analysis summary</a:t>
            </a:r>
            <a:r>
              <a:rPr lang="en-US" sz="2800" dirty="0" smtClean="0"/>
              <a:t>.</a:t>
            </a:r>
            <a:endParaRPr lang="en-US" sz="2800" dirty="0" smtClean="0">
              <a:effectLst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Focuses on riparian shade, water management, erosion control.</a:t>
            </a:r>
            <a:endParaRPr lang="en-US" sz="2800" dirty="0" smtClean="0">
              <a:effectLst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effectLst/>
              </a:rPr>
              <a:t>Action plan Identifies:</a:t>
            </a:r>
          </a:p>
          <a:p>
            <a:pPr marL="73152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effectLst/>
              </a:rPr>
              <a:t>Actions necessary to achieve the TMDL and water quality objectives, by topic.</a:t>
            </a:r>
          </a:p>
          <a:p>
            <a:pPr marL="73152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effectLst/>
              </a:rPr>
              <a:t>Parties responsible for implementing the identified actions (Dischargers).</a:t>
            </a:r>
          </a:p>
          <a:p>
            <a:pPr marL="73152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Monitoring and reporting requirements.</a:t>
            </a:r>
          </a:p>
          <a:p>
            <a:pPr marL="73152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effectLst/>
            </a:endParaRPr>
          </a:p>
          <a:p>
            <a:pPr marL="0" indent="0">
              <a:spcBef>
                <a:spcPct val="0"/>
              </a:spcBef>
              <a:spcAft>
                <a:spcPts val="2400"/>
              </a:spcAft>
              <a:buNone/>
            </a:pPr>
            <a:endParaRPr lang="en-US" sz="2000" dirty="0" smtClean="0">
              <a:effectLst/>
            </a:endParaRPr>
          </a:p>
          <a:p>
            <a:pPr marL="857250" lvl="1" indent="-457200">
              <a:spcBef>
                <a:spcPct val="0"/>
              </a:spcBef>
              <a:spcAft>
                <a:spcPts val="2400"/>
              </a:spcAft>
            </a:pPr>
            <a:endParaRPr lang="en-US" sz="24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3234" y="6204281"/>
            <a:ext cx="2133600" cy="476250"/>
          </a:xfrm>
        </p:spPr>
        <p:txBody>
          <a:bodyPr/>
          <a:lstStyle/>
          <a:p>
            <a:pPr>
              <a:defRPr/>
            </a:pPr>
            <a:fld id="{29CEA114-FEB2-40CB-82A6-82C1D88DA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3574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3600" dirty="0" smtClean="0">
                <a:effectLst/>
              </a:rPr>
              <a:t>Summary of </a:t>
            </a:r>
            <a:r>
              <a:rPr lang="en-US" sz="3600" dirty="0">
                <a:effectLst/>
              </a:rPr>
              <a:t>Shasta River </a:t>
            </a:r>
            <a:r>
              <a:rPr lang="en-US" sz="3600" dirty="0" smtClean="0">
                <a:effectLst/>
              </a:rPr>
              <a:t>TMDL Action Plan</a:t>
            </a:r>
            <a:endParaRPr lang="en-US" sz="3600" dirty="0">
              <a:effectLst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Shasta </a:t>
            </a:r>
            <a:r>
              <a:rPr lang="en-US" sz="2400" dirty="0"/>
              <a:t>River TMDL Action </a:t>
            </a:r>
            <a:r>
              <a:rPr lang="en-US" sz="2400" dirty="0" smtClean="0"/>
              <a:t>Plan:</a:t>
            </a: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Adopted by the Regional Board on </a:t>
            </a:r>
            <a:r>
              <a:rPr lang="en-US" sz="2400" dirty="0" smtClean="0"/>
              <a:t>June 26, </a:t>
            </a:r>
            <a:r>
              <a:rPr lang="en-US" sz="2400" dirty="0"/>
              <a:t>2006</a:t>
            </a:r>
            <a:r>
              <a:rPr lang="en-US" sz="2400" dirty="0" smtClean="0"/>
              <a:t>.</a:t>
            </a:r>
            <a:endParaRPr lang="en-US" sz="2600" dirty="0" smtClean="0">
              <a:effectLst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ffectLst/>
              </a:rPr>
              <a:t>Temperature and dissolved oxygen TMDL analysis.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Focuses on riparian condition and tailwater impacts.</a:t>
            </a:r>
            <a:endParaRPr lang="en-US" sz="2600" dirty="0" smtClean="0">
              <a:effectLst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ffectLst/>
              </a:rPr>
              <a:t>Action Plan Identifies: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200" dirty="0" smtClean="0">
                <a:effectLst/>
              </a:rPr>
              <a:t>Actions necessary to achieve TMDL and water quality objectives .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200" dirty="0" smtClean="0">
                <a:effectLst/>
              </a:rPr>
              <a:t>Parties responsible for implementing the identified actions (Dischargers).</a:t>
            </a:r>
            <a:endParaRPr lang="en-US" sz="2200" dirty="0"/>
          </a:p>
          <a:p>
            <a:pPr marL="857250" lvl="1" indent="-457200">
              <a:spcBef>
                <a:spcPts val="0"/>
              </a:spcBef>
            </a:pPr>
            <a:r>
              <a:rPr lang="en-US" sz="2200" dirty="0" smtClean="0">
                <a:effectLst/>
              </a:rPr>
              <a:t>Monitoring and reporting requirements.</a:t>
            </a:r>
          </a:p>
          <a:p>
            <a:pPr marL="857250" lvl="1" indent="-457200">
              <a:spcBef>
                <a:spcPct val="0"/>
              </a:spcBef>
              <a:spcAft>
                <a:spcPts val="2400"/>
              </a:spcAft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3234" y="6204281"/>
            <a:ext cx="2133600" cy="476250"/>
          </a:xfrm>
        </p:spPr>
        <p:txBody>
          <a:bodyPr/>
          <a:lstStyle/>
          <a:p>
            <a:pPr>
              <a:defRPr/>
            </a:pPr>
            <a:fld id="{29CEA114-FEB2-40CB-82A6-82C1D88DA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en-US" sz="3200" dirty="0" smtClean="0">
                <a:effectLst/>
              </a:rPr>
              <a:t>Conditions of the Existing Scott River and Shasta </a:t>
            </a:r>
            <a:r>
              <a:rPr lang="en-US" sz="3200" dirty="0">
                <a:effectLst/>
              </a:rPr>
              <a:t>River TMDL </a:t>
            </a:r>
            <a:r>
              <a:rPr lang="en-US" sz="3200" dirty="0" smtClean="0">
                <a:effectLst/>
              </a:rPr>
              <a:t>Waivers</a:t>
            </a:r>
            <a:r>
              <a:rPr lang="en-US" sz="2800" dirty="0" smtClean="0">
                <a:effectLst/>
              </a:rPr>
              <a:t>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(Order R1-2012-0083 and Order R1-2012-0084)</a:t>
            </a: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F3CBB-2520-4454-89CD-C308081730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87286"/>
            <a:ext cx="8229600" cy="3951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Employ land stewardship practices that “minimize, control and preferably prevent the discharge of pollutants”.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Allow RWB staff reasonable access to property to evaluate compliance.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Submit plans and/or other documentation if requested by Executive Officer.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 smtClean="0"/>
              <a:t>Ranch Management Plan.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 smtClean="0"/>
              <a:t>Grazing Management Plan.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 smtClean="0"/>
              <a:t>Tailwater Management Plan.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 smtClean="0"/>
              <a:t>Erosion Control Plan.</a:t>
            </a:r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Progress In the Shasta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concert with grant programs, waivers and stewardship partners:</a:t>
            </a:r>
            <a:endParaRPr lang="en-US" dirty="0"/>
          </a:p>
          <a:p>
            <a:pPr lvl="1"/>
            <a:r>
              <a:rPr lang="en-US" dirty="0" smtClean="0"/>
              <a:t>24 stock water systems installed.</a:t>
            </a:r>
          </a:p>
          <a:p>
            <a:pPr lvl="1"/>
            <a:r>
              <a:rPr lang="en-US" dirty="0" smtClean="0"/>
              <a:t>8 irrigation efficiency projects.</a:t>
            </a:r>
          </a:p>
          <a:p>
            <a:pPr lvl="1"/>
            <a:r>
              <a:rPr lang="en-US" dirty="0" smtClean="0"/>
              <a:t>6 tailwater diversion project.</a:t>
            </a:r>
          </a:p>
          <a:p>
            <a:pPr lvl="1"/>
            <a:r>
              <a:rPr lang="en-US" dirty="0" smtClean="0"/>
              <a:t>3,750 linear feet of riparian plantings.</a:t>
            </a:r>
          </a:p>
          <a:p>
            <a:pPr lvl="1"/>
            <a:r>
              <a:rPr lang="en-US" dirty="0" smtClean="0"/>
              <a:t>23 Ranch assessments.</a:t>
            </a:r>
          </a:p>
          <a:p>
            <a:pPr lvl="1"/>
            <a:r>
              <a:rPr lang="en-US" dirty="0" smtClean="0"/>
              <a:t>133 miles of riparian fencing.</a:t>
            </a:r>
          </a:p>
          <a:p>
            <a:pPr lvl="2"/>
            <a:r>
              <a:rPr lang="en-US" dirty="0" smtClean="0"/>
              <a:t>61% of the entire Shasta River system fenced.</a:t>
            </a:r>
          </a:p>
          <a:p>
            <a:pPr lvl="1"/>
            <a:r>
              <a:rPr lang="en-US" dirty="0" smtClean="0"/>
              <a:t>Compelling water quality trends.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Progress in the Scott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concert with grant programs, waivers and stewardship </a:t>
            </a:r>
            <a:r>
              <a:rPr lang="en-US" dirty="0" smtClean="0"/>
              <a:t>partners:</a:t>
            </a:r>
          </a:p>
          <a:p>
            <a:pPr lvl="1"/>
            <a:r>
              <a:rPr lang="en-US" dirty="0" smtClean="0"/>
              <a:t>11 acres of Riparian plantings.</a:t>
            </a:r>
          </a:p>
          <a:p>
            <a:pPr lvl="1"/>
            <a:r>
              <a:rPr lang="en-US" dirty="0" smtClean="0"/>
              <a:t>6 Beaver Dam Analogues installed.</a:t>
            </a:r>
          </a:p>
          <a:p>
            <a:pPr lvl="1"/>
            <a:r>
              <a:rPr lang="en-US" dirty="0" smtClean="0"/>
              <a:t>4 major bank stabilization projects.</a:t>
            </a:r>
          </a:p>
          <a:p>
            <a:pPr lvl="1"/>
            <a:r>
              <a:rPr lang="en-US" dirty="0" smtClean="0"/>
              <a:t>16 ranches assessed. </a:t>
            </a:r>
            <a:endParaRPr lang="en-US" dirty="0"/>
          </a:p>
          <a:p>
            <a:pPr lvl="2"/>
            <a:r>
              <a:rPr lang="en-US" dirty="0" smtClean="0"/>
              <a:t>33% of the total stream frontage.</a:t>
            </a:r>
          </a:p>
          <a:p>
            <a:pPr lvl="1"/>
            <a:r>
              <a:rPr lang="en-US" dirty="0" smtClean="0"/>
              <a:t>UC Davis developed comprehensive groundwater model to test scenarios that increase summer instream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Shasta River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02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44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20170530_ScottShastaWaiver_Draft_EWS</Template>
  <TotalTime>4</TotalTime>
  <Words>1444</Words>
  <Application>Microsoft Office PowerPoint</Application>
  <PresentationFormat>On-screen Show (4:3)</PresentationFormat>
  <Paragraphs>219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Order R1-2017-0031  Scott River TMDL Conditional Waiver of Waste Discharge Requirements and Order R1-2017-0032  Shasta River TMDL Conditional Waiver of Waste Discharge Requirements  Item No. 5</vt:lpstr>
      <vt:lpstr>Topics</vt:lpstr>
      <vt:lpstr>Water Quality Approach</vt:lpstr>
      <vt:lpstr>Summary of Scott River TMDL Action Plan</vt:lpstr>
      <vt:lpstr>Summary of Shasta River TMDL Action Plan</vt:lpstr>
      <vt:lpstr>Conditions of the Existing Scott River and Shasta River TMDL Waivers  (Order R1-2012-0083 and Order R1-2012-0084)</vt:lpstr>
      <vt:lpstr>Progress In the Shasta</vt:lpstr>
      <vt:lpstr>Progress in the Scott</vt:lpstr>
      <vt:lpstr>Shasta River Approach</vt:lpstr>
      <vt:lpstr>Tailwater Neighborhood Ranking (Aquaterra and SVRCD, 2013)</vt:lpstr>
      <vt:lpstr>Adapt to Emerging Trends</vt:lpstr>
      <vt:lpstr>Scott River Approach</vt:lpstr>
      <vt:lpstr>Prioritizing Based on Risk</vt:lpstr>
      <vt:lpstr>Prioritizing Based on Risk</vt:lpstr>
      <vt:lpstr>Confluence of French Creek and Scott River June 3, 2003</vt:lpstr>
      <vt:lpstr>Confluence of French Creek and Scott River August 23, 2016</vt:lpstr>
      <vt:lpstr>Summary of Draft Conditional Waiver Programs (Order R1-2017-0031 and Order R1-2017-0032)</vt:lpstr>
      <vt:lpstr>New Contents of the Draft Conditional Waivers</vt:lpstr>
      <vt:lpstr>New Contents of the Draft Conditional Waivers</vt:lpstr>
      <vt:lpstr>Waiver Implementation Approach</vt:lpstr>
      <vt:lpstr>Waiver Implementation Approach</vt:lpstr>
      <vt:lpstr>Waiver Implementation Approach: Approaching landowners</vt:lpstr>
      <vt:lpstr>Waiver Implementation Approach: Assessing Compliance</vt:lpstr>
      <vt:lpstr>Waiver Implementation Approach: Assessing Compliance</vt:lpstr>
      <vt:lpstr>Waiver Implementation Approach: Plan Requirements</vt:lpstr>
      <vt:lpstr>Scope of Plans</vt:lpstr>
      <vt:lpstr>A Continued Balanced Approach</vt:lpstr>
      <vt:lpstr>Outreach Completed To Date</vt:lpstr>
      <vt:lpstr>Adoption Timeline</vt:lpstr>
      <vt:lpstr>Further Information and Written Comments</vt:lpstr>
      <vt:lpstr>PowerPoint Presentation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R1-2017-0031  Scott River TMDL Conditional Waiver of Waste Discharge Requirements and Order R1-2017-0032  Shasta River TMDL Conditional Waiver of Waste Discharge Requirements  Item No. 5</dc:title>
  <dc:creator>Corsie, Patti@Waterboards</dc:creator>
  <cp:lastModifiedBy>Corsie, Patti@Waterboards</cp:lastModifiedBy>
  <cp:revision>2</cp:revision>
  <cp:lastPrinted>2017-06-07T15:44:35Z</cp:lastPrinted>
  <dcterms:created xsi:type="dcterms:W3CDTF">2017-07-05T14:32:34Z</dcterms:created>
  <dcterms:modified xsi:type="dcterms:W3CDTF">2017-07-05T14:38:53Z</dcterms:modified>
</cp:coreProperties>
</file>